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</p:sldMasterIdLst>
  <p:notesMasterIdLst>
    <p:notesMasterId r:id="rId16"/>
  </p:notesMasterIdLst>
  <p:sldIdLst>
    <p:sldId id="265" r:id="rId2"/>
    <p:sldId id="297" r:id="rId3"/>
    <p:sldId id="298" r:id="rId4"/>
    <p:sldId id="261" r:id="rId5"/>
    <p:sldId id="286" r:id="rId6"/>
    <p:sldId id="300" r:id="rId7"/>
    <p:sldId id="287" r:id="rId8"/>
    <p:sldId id="288" r:id="rId9"/>
    <p:sldId id="291" r:id="rId10"/>
    <p:sldId id="292" r:id="rId11"/>
    <p:sldId id="293" r:id="rId12"/>
    <p:sldId id="294" r:id="rId13"/>
    <p:sldId id="29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94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4T00:06:42.493" idx="1">
    <p:pos x="10" y="10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89B35-4BAE-4AC1-9898-9CE4A0242CB9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1BC8A-E118-4E41-A9F7-921709976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80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1BC8A-E118-4E41-A9F7-921709976A4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67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23.12.2022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3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23.12.2022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27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23.12.2022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54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23.12.2022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88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23.12.2022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58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23.12.2022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38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23.12.2022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3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23.12.2022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27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23.12.2022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19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23.12.2022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457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0A493A9-C1F5-4BC1-9E49-A362E286D25B}" type="datetimeFigureOut">
              <a:rPr lang="ru-RU" smtClean="0">
                <a:solidFill>
                  <a:prstClr val="black"/>
                </a:solidFill>
              </a:rPr>
              <a:pPr/>
              <a:t>23.12.2022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6587D3-FB38-42E0-9582-182B66BFA2D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Рисунок 9" descr="3833550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4273830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</a:t>
            </a:r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437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2"/>
            <a:ext cx="6912768" cy="5256584"/>
          </a:xfrm>
        </p:spPr>
        <p:txBody>
          <a:bodyPr>
            <a:norm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143116"/>
            <a:ext cx="7092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«Волонтерство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путь к лучшей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жизни»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23435"/>
            <a:ext cx="3456384" cy="2302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469"/>
            <a:ext cx="2952328" cy="19669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79" y="5126037"/>
            <a:ext cx="26273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12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/>
              <a:t>3 блок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« </a:t>
            </a:r>
            <a:r>
              <a:rPr lang="ru-RU" sz="3200" b="1" i="1" dirty="0"/>
              <a:t>Наглядная </a:t>
            </a:r>
            <a:r>
              <a:rPr lang="ru-RU" sz="3200" b="1" i="1" dirty="0" smtClean="0"/>
              <a:t>агитация»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148" y="1340768"/>
            <a:ext cx="7680960" cy="1224136"/>
          </a:xfrm>
        </p:spPr>
        <p:txBody>
          <a:bodyPr>
            <a:normAutofit/>
          </a:bodyPr>
          <a:lstStyle/>
          <a:p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01996"/>
            <a:ext cx="4031602" cy="2686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27" y="3495503"/>
            <a:ext cx="4067944" cy="2710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17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80960" cy="1371600"/>
          </a:xfrm>
        </p:spPr>
        <p:txBody>
          <a:bodyPr/>
          <a:lstStyle/>
          <a:p>
            <a:pPr algn="ctr"/>
            <a:r>
              <a:rPr lang="ru-RU" b="1" i="1" dirty="0"/>
              <a:t>4 блок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« </a:t>
            </a:r>
            <a:r>
              <a:rPr lang="ru-RU" b="1" i="1" dirty="0"/>
              <a:t>Творческий блок»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680960" cy="3931920"/>
          </a:xfrm>
        </p:spPr>
        <p:txBody>
          <a:bodyPr/>
          <a:lstStyle/>
          <a:p>
            <a:r>
              <a:rPr lang="ru-RU" b="1" dirty="0" smtClean="0"/>
              <a:t>-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4323182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17" y="4302438"/>
            <a:ext cx="2907475" cy="218060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32924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95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476672"/>
            <a:ext cx="7680960" cy="1371600"/>
          </a:xfrm>
        </p:spPr>
        <p:txBody>
          <a:bodyPr/>
          <a:lstStyle/>
          <a:p>
            <a:pPr algn="ctr"/>
            <a:r>
              <a:rPr lang="ru-RU" b="1" dirty="0"/>
              <a:t>5 блок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Экология»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700808"/>
            <a:ext cx="7680960" cy="393192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3" descr="D:\Documents and Settings\Администратор\Рабочий стол\1 147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3972659" cy="24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Благоустройство\благоустройство\Изображение 29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071678"/>
            <a:ext cx="2695575" cy="201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Documents and Settings\Администратор\Рабочий стол\отряд\S6300688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071942"/>
            <a:ext cx="2931021" cy="205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858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8098"/>
          </a:xfrm>
        </p:spPr>
        <p:txBody>
          <a:bodyPr/>
          <a:lstStyle/>
          <a:p>
            <a:pPr algn="ctr"/>
            <a:r>
              <a:rPr lang="ru-RU" b="1" i="1" dirty="0" smtClean="0">
                <a:latin typeface="Monotype Corsiva" pitchFamily="66" charset="0"/>
              </a:rPr>
              <a:t>Ожидаемый результат: 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548680"/>
            <a:ext cx="7885992" cy="4198368"/>
          </a:xfrm>
        </p:spPr>
        <p:txBody>
          <a:bodyPr>
            <a:normAutofit fontScale="25000" lnSpcReduction="20000"/>
          </a:bodyPr>
          <a:lstStyle/>
          <a:p>
            <a:endParaRPr lang="en-US" sz="7200" dirty="0" smtClean="0"/>
          </a:p>
          <a:p>
            <a:r>
              <a:rPr lang="ru-RU" sz="7200" dirty="0" smtClean="0"/>
              <a:t>1</a:t>
            </a:r>
            <a:r>
              <a:rPr lang="ru-RU" sz="7200" dirty="0"/>
              <a:t>. Формирование в ходе деятельности более ответственной, социально-адаптированной, здоровой личности. </a:t>
            </a:r>
          </a:p>
          <a:p>
            <a:r>
              <a:rPr lang="ru-RU" sz="7200" dirty="0"/>
              <a:t>2. Умение аргументировано отстаивать свою позицию на формирование здоровых навыков ответственного поведения. </a:t>
            </a:r>
          </a:p>
          <a:p>
            <a:r>
              <a:rPr lang="ru-RU" sz="7200" dirty="0"/>
              <a:t>3. Увлеченность детей идеями добра и красоты, духовного и физического совершенствования.</a:t>
            </a:r>
          </a:p>
          <a:p>
            <a:r>
              <a:rPr lang="ru-RU" sz="7200" dirty="0"/>
              <a:t> 4. Активное участие в пропаганде ЗОЖ; </a:t>
            </a:r>
          </a:p>
          <a:p>
            <a:r>
              <a:rPr lang="ru-RU" sz="7200" dirty="0"/>
              <a:t>5. Снижение заболеваемости детей, риска совершения преступления. </a:t>
            </a:r>
          </a:p>
          <a:p>
            <a:endParaRPr lang="ru-RU" sz="7200" dirty="0"/>
          </a:p>
          <a:p>
            <a:pPr>
              <a:lnSpc>
                <a:spcPct val="120000"/>
              </a:lnSpc>
            </a:pPr>
            <a:r>
              <a:rPr lang="ru-RU" sz="7200" b="1" dirty="0" smtClean="0"/>
              <a:t>1</a:t>
            </a:r>
            <a:endParaRPr lang="ru-RU" sz="6400" b="1" dirty="0"/>
          </a:p>
          <a:p>
            <a:pPr>
              <a:lnSpc>
                <a:spcPct val="120000"/>
              </a:lnSpc>
            </a:pPr>
            <a:endParaRPr lang="ru-RU" sz="6400" b="1" dirty="0"/>
          </a:p>
          <a:p>
            <a:pPr>
              <a:lnSpc>
                <a:spcPct val="120000"/>
              </a:lnSpc>
            </a:pPr>
            <a:endParaRPr lang="ru-RU" sz="6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852936"/>
            <a:ext cx="7344816" cy="18002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54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9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65"/>
            <a:ext cx="7680960" cy="1371600"/>
          </a:xfrm>
        </p:spPr>
        <p:txBody>
          <a:bodyPr/>
          <a:lstStyle/>
          <a:p>
            <a:pPr algn="ctr"/>
            <a:r>
              <a:rPr lang="ru-RU" dirty="0" smtClean="0"/>
              <a:t>Вступление.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680960" cy="393192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Ежедневно нам приходится сталкиваться с множеством проблем, некоторые из них мы в состоянии решить </a:t>
            </a:r>
            <a:r>
              <a:rPr lang="ru-RU" b="1" dirty="0" err="1" smtClean="0"/>
              <a:t>сами,а</a:t>
            </a:r>
            <a:r>
              <a:rPr lang="ru-RU" b="1" dirty="0" smtClean="0"/>
              <a:t> иногда нам требуется помощь. Особенно в ней нуждаются люди, оказавшиеся в трудной жизненной ситуации: воспитанники детских </a:t>
            </a:r>
            <a:r>
              <a:rPr lang="ru-RU" b="1" dirty="0" err="1" smtClean="0"/>
              <a:t>домов,люди</a:t>
            </a:r>
            <a:r>
              <a:rPr lang="ru-RU" b="1" dirty="0"/>
              <a:t> </a:t>
            </a:r>
            <a:r>
              <a:rPr lang="ru-RU" b="1" dirty="0" smtClean="0"/>
              <a:t>преклонного </a:t>
            </a:r>
            <a:r>
              <a:rPr lang="ru-RU" b="1" dirty="0" err="1" smtClean="0"/>
              <a:t>возраста,пострадавшие</a:t>
            </a:r>
            <a:r>
              <a:rPr lang="ru-RU" b="1" dirty="0" smtClean="0"/>
              <a:t> от пожаров и </a:t>
            </a:r>
            <a:r>
              <a:rPr lang="ru-RU" b="1" dirty="0" err="1" smtClean="0"/>
              <a:t>наводнений,находящихся</a:t>
            </a:r>
            <a:r>
              <a:rPr lang="ru-RU" b="1" dirty="0" smtClean="0"/>
              <a:t> в местах боевых действий(</a:t>
            </a:r>
            <a:r>
              <a:rPr lang="ru-RU" b="1" dirty="0" err="1" smtClean="0"/>
              <a:t>Украина,Сирия</a:t>
            </a:r>
            <a:r>
              <a:rPr lang="ru-RU" b="1" dirty="0" smtClean="0"/>
              <a:t>) и т.д. Именно для таких </a:t>
            </a:r>
            <a:r>
              <a:rPr lang="ru-RU" b="1" dirty="0" err="1" smtClean="0"/>
              <a:t>мероприятий,такой</a:t>
            </a:r>
            <a:r>
              <a:rPr lang="ru-RU" b="1" dirty="0" smtClean="0"/>
              <a:t> помощи и создаются волонтерские организации. Волонтер- звучит гордо, это люди с большой буквы. Они жертвуют своим временем, интересами ради других и при этом абсолютно бескорыстно.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84" y="4221088"/>
            <a:ext cx="4428484" cy="2149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83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Волонтерский отряд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Documents and Settings\Администратор\Рабочий стол\отряд\IMG_5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356161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 and Settings\Администратор\Рабочий стол\отряд\IMG_3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0828"/>
            <a:ext cx="2984723" cy="1991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Благоустройство\DSC_155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212976"/>
            <a:ext cx="2513831" cy="177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Благоустройство\DSC_155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2681011" cy="141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Благоустройство\благоустройство\IMG_0966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249225" cy="164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211144" cy="572149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Цель </a:t>
            </a:r>
            <a:r>
              <a:rPr lang="ru-RU" sz="3200" b="1" dirty="0"/>
              <a:t>проекта</a:t>
            </a:r>
            <a:r>
              <a:rPr lang="ru-RU" sz="3200" b="1" dirty="0" smtClean="0"/>
              <a:t>:</a:t>
            </a:r>
            <a:endParaRPr lang="en-US" sz="3200" b="1" dirty="0" smtClean="0"/>
          </a:p>
          <a:p>
            <a:pPr marL="0" indent="0">
              <a:buNone/>
            </a:pPr>
            <a:r>
              <a:rPr lang="ru-RU" sz="2000" b="1" dirty="0" smtClean="0"/>
              <a:t>Создание</a:t>
            </a:r>
            <a:r>
              <a:rPr lang="ru-RU" sz="2000" b="1" dirty="0"/>
              <a:t>, развитие и поддержка детского волонтерского движения «Волонтерство, как путь к лучшей жизни» формирование культуры социальной помощи как важнейшего фактора развития в современном обществе.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58769"/>
            <a:ext cx="4139682" cy="2758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69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0528" y="308917"/>
            <a:ext cx="886732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Задачи проекта:</a:t>
            </a:r>
          </a:p>
          <a:p>
            <a:pPr algn="ctr"/>
            <a:endParaRPr lang="ru-RU" dirty="0"/>
          </a:p>
          <a:p>
            <a:pPr algn="ctr"/>
            <a:r>
              <a:rPr lang="ru-RU" sz="1600" b="1" dirty="0"/>
              <a:t>-Воспитание гражданских и патриотических чувств детей и подростков; Поддержка социальных инициатив, направленных на – распространение гуманизма, милосердия, человеколюбия и сострадания; </a:t>
            </a:r>
          </a:p>
          <a:p>
            <a:pPr algn="ctr"/>
            <a:r>
              <a:rPr lang="ru-RU" sz="1600" b="1" dirty="0"/>
              <a:t>Развитие социальной активности детей и подростков, самостоятельности и ответственности, коммуникативных умений и навыков; </a:t>
            </a:r>
          </a:p>
          <a:p>
            <a:pPr algn="ctr"/>
            <a:r>
              <a:rPr lang="ru-RU" sz="1600" b="1" dirty="0"/>
              <a:t>Предоставление возможности для самореализации развития организаторских качеств детей и подростков посредством участия в планировании и проведении социально значимых дел, акций;</a:t>
            </a:r>
          </a:p>
          <a:p>
            <a:pPr algn="ctr"/>
            <a:r>
              <a:rPr lang="ru-RU" sz="1600" b="1" dirty="0"/>
              <a:t> Привлечение средств массовой информации к освещению деятельности волонтерского движения; </a:t>
            </a:r>
          </a:p>
          <a:p>
            <a:pPr algn="ctr"/>
            <a:r>
              <a:rPr lang="ru-RU" sz="1600" b="1" dirty="0"/>
              <a:t>Поддержка волонтерского движения со стороны педагогического коллектива и родителей Пропаганда здорового образа жизни.</a:t>
            </a:r>
          </a:p>
          <a:p>
            <a:pPr algn="ctr"/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 rot="10800000" flipV="1">
            <a:off x="4343182" y="749736"/>
            <a:ext cx="410965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Roboto-Regular"/>
                <a:ea typeface="Times New Roman" pitchFamily="18" charset="0"/>
                <a:cs typeface="Arial" pitchFamily="34" charset="0"/>
              </a:rPr>
              <a:t>Волонтерская добровольная деятельность может включать в себя: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Roboto-Regular"/>
                <a:ea typeface="Times New Roman" pitchFamily="18" charset="0"/>
                <a:cs typeface="Arial" pitchFamily="34" charset="0"/>
              </a:rPr>
              <a:t>озеленение;</a:t>
            </a:r>
            <a:endParaRPr kumimoji="0" lang="ru-RU" sz="1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Roboto-Regular"/>
                <a:ea typeface="Times New Roman" pitchFamily="18" charset="0"/>
                <a:cs typeface="Arial" pitchFamily="34" charset="0"/>
              </a:rPr>
              <a:t> помощь социально незащищенным категориям граждан;</a:t>
            </a:r>
            <a:endParaRPr kumimoji="0" lang="ru-RU" sz="1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Roboto-Regular"/>
                <a:ea typeface="Times New Roman" pitchFamily="18" charset="0"/>
                <a:cs typeface="Arial" pitchFamily="34" charset="0"/>
              </a:rPr>
              <a:t> благоустройство дворов, участков, улиц;</a:t>
            </a:r>
            <a:endParaRPr kumimoji="0" lang="ru-RU" sz="1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Roboto-Regular"/>
                <a:ea typeface="Times New Roman" pitchFamily="18" charset="0"/>
                <a:cs typeface="Arial" pitchFamily="34" charset="0"/>
              </a:rPr>
              <a:t> помощь животным просветительские беседы, направленные на профилактику СПИДа, подростковой преступности, наркомании и т.д.;</a:t>
            </a:r>
            <a:endParaRPr kumimoji="0" lang="ru-RU" sz="1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Roboto-Regular"/>
                <a:ea typeface="Times New Roman" pitchFamily="18" charset="0"/>
                <a:cs typeface="Arial" pitchFamily="34" charset="0"/>
              </a:rPr>
              <a:t> благотворительные концерты театральные выступления;</a:t>
            </a:r>
            <a:endParaRPr kumimoji="0" lang="ru-RU" sz="1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Roboto-Regular"/>
                <a:ea typeface="Times New Roman" pitchFamily="18" charset="0"/>
                <a:cs typeface="Arial" pitchFamily="34" charset="0"/>
              </a:rPr>
              <a:t> экологические акции;</a:t>
            </a:r>
            <a:endParaRPr kumimoji="0" lang="ru-RU" sz="1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Roboto-Regular"/>
                <a:ea typeface="Times New Roman" pitchFamily="18" charset="0"/>
                <a:cs typeface="Arial" pitchFamily="34" charset="0"/>
              </a:rPr>
              <a:t>пропаганда здорового образа жизни;</a:t>
            </a:r>
            <a:endParaRPr kumimoji="0" lang="ru-RU" sz="1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Roboto-Regular"/>
                <a:ea typeface="Times New Roman" pitchFamily="18" charset="0"/>
                <a:cs typeface="Arial" pitchFamily="34" charset="0"/>
              </a:rPr>
              <a:t>оказание помощи МЧС, полиции, медикам и т.д.;</a:t>
            </a:r>
            <a:endParaRPr kumimoji="0" lang="ru-RU" sz="1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:\Documents and Settings\Администратор\Рабочий стол\волонтёры\IMG_33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742" b="30351"/>
          <a:stretch/>
        </p:blipFill>
        <p:spPr bwMode="auto">
          <a:xfrm>
            <a:off x="323528" y="980728"/>
            <a:ext cx="4076700" cy="2073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D:\Documents and Settings\Администратор\Рабочий стол\уборка братской могилы\IMG_257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054639"/>
            <a:ext cx="2038350" cy="145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Documents and Settings\Администратор\Рабочий стол\уборка братской могилы\IMG_314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1"/>
            <a:ext cx="2259137" cy="1506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534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3" y="2267694"/>
            <a:ext cx="3672879" cy="275465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</a:t>
            </a:r>
            <a:r>
              <a:rPr lang="en-US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включает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себя 5 блоков: «милосердие»,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«здоровый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жизни»,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наглядная агитация», «творческий блок», «экология».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4084929" cy="2721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53" y="1412776"/>
            <a:ext cx="3976216" cy="250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-5883"/>
            <a:ext cx="7272808" cy="414908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2400" b="1" dirty="0"/>
          </a:p>
          <a:p>
            <a:pPr lvl="0">
              <a:buNone/>
            </a:pPr>
            <a:r>
              <a:rPr lang="ru-RU" sz="2800" b="1" i="1" dirty="0" smtClean="0"/>
              <a:t>                     </a:t>
            </a:r>
            <a:r>
              <a:rPr lang="ru-RU" sz="2400" b="1" i="1" dirty="0" smtClean="0"/>
              <a:t>1 </a:t>
            </a:r>
            <a:r>
              <a:rPr lang="ru-RU" sz="2400" b="1" i="1" dirty="0"/>
              <a:t>блок «Милосердие» </a:t>
            </a:r>
            <a:r>
              <a:rPr lang="ru-RU" sz="2400" b="1" i="1" dirty="0" smtClean="0"/>
              <a:t>:</a:t>
            </a:r>
            <a:endParaRPr lang="ru-RU" sz="2400" b="1" i="1" dirty="0"/>
          </a:p>
          <a:p>
            <a:pPr lvl="0">
              <a:buNone/>
            </a:pPr>
            <a:r>
              <a:rPr lang="ru-RU" sz="2400" b="1" dirty="0" smtClean="0"/>
              <a:t>-</a:t>
            </a:r>
            <a:r>
              <a:rPr lang="ru-RU" sz="2400" dirty="0" smtClean="0"/>
              <a:t>.</a:t>
            </a:r>
            <a:endParaRPr lang="ru-RU" sz="2400" dirty="0"/>
          </a:p>
          <a:p>
            <a:pPr lvl="0">
              <a:buNone/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18046"/>
            <a:ext cx="4788159" cy="3190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3871837" cy="257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24856" cy="113022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2 блок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«Здоровый </a:t>
            </a:r>
            <a:r>
              <a:rPr lang="ru-RU" sz="2400" b="1" i="1" dirty="0"/>
              <a:t>образ жизни</a:t>
            </a:r>
            <a:r>
              <a:rPr lang="ru-RU" sz="2400" b="1" i="1" dirty="0" smtClean="0"/>
              <a:t>»: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433" y="1556792"/>
            <a:ext cx="7680960" cy="95801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8" y="2509528"/>
            <a:ext cx="2931790" cy="3909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26273"/>
            <a:ext cx="3497877" cy="2329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82" y="4034384"/>
            <a:ext cx="3579790" cy="2384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31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531</TotalTime>
  <Words>387</Words>
  <Application>Microsoft Office PowerPoint</Application>
  <PresentationFormat>Экран (4:3)</PresentationFormat>
  <Paragraphs>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Savon</vt:lpstr>
      <vt:lpstr> </vt:lpstr>
      <vt:lpstr>Вступление.</vt:lpstr>
      <vt:lpstr> Волонтерский отряд  </vt:lpstr>
      <vt:lpstr>Слайд 4</vt:lpstr>
      <vt:lpstr> </vt:lpstr>
      <vt:lpstr> </vt:lpstr>
      <vt:lpstr>Наш проект включает в себя 5 блоков: «милосердие», «здоровый образ жизни»,  « наглядная агитация», «творческий блок», «экология». </vt:lpstr>
      <vt:lpstr>Слайд 8</vt:lpstr>
      <vt:lpstr>2 блок  «Здоровый образ жизни»:</vt:lpstr>
      <vt:lpstr>3 блок  « Наглядная агитация»</vt:lpstr>
      <vt:lpstr>4 блок  « Творческий блок» </vt:lpstr>
      <vt:lpstr>5 блок  «Экология»</vt:lpstr>
      <vt:lpstr>Ожидаемый результат: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66</cp:revision>
  <dcterms:created xsi:type="dcterms:W3CDTF">2014-06-15T06:06:52Z</dcterms:created>
  <dcterms:modified xsi:type="dcterms:W3CDTF">2022-12-23T07:38:22Z</dcterms:modified>
</cp:coreProperties>
</file>